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395" r:id="rId2"/>
    <p:sldId id="399" r:id="rId3"/>
    <p:sldId id="404" r:id="rId4"/>
    <p:sldId id="406" r:id="rId5"/>
    <p:sldId id="405" r:id="rId6"/>
    <p:sldId id="401" r:id="rId7"/>
    <p:sldId id="408" r:id="rId8"/>
    <p:sldId id="409" r:id="rId9"/>
    <p:sldId id="407" r:id="rId10"/>
    <p:sldId id="402" r:id="rId11"/>
    <p:sldId id="410" r:id="rId12"/>
    <p:sldId id="438" r:id="rId13"/>
    <p:sldId id="413" r:id="rId14"/>
    <p:sldId id="439" r:id="rId15"/>
    <p:sldId id="440" r:id="rId16"/>
    <p:sldId id="431" r:id="rId17"/>
    <p:sldId id="434" r:id="rId18"/>
    <p:sldId id="435" r:id="rId19"/>
    <p:sldId id="430" r:id="rId20"/>
    <p:sldId id="412" r:id="rId21"/>
    <p:sldId id="411" r:id="rId22"/>
    <p:sldId id="403" r:id="rId23"/>
    <p:sldId id="429" r:id="rId24"/>
    <p:sldId id="415" r:id="rId25"/>
    <p:sldId id="425" r:id="rId26"/>
    <p:sldId id="426" r:id="rId27"/>
    <p:sldId id="428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BBF792-BF92-46C6-BFA8-EF8F2DBD38CE}" v="2" dt="2019-11-11T09:15:28.0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4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2A3B0F-E583-4CC5-BA43-2B59998F910C}" type="datetimeFigureOut">
              <a:rPr lang="de-DE" smtClean="0"/>
              <a:t>02.12.2020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D23552-0F9C-4A77-8689-A5CF12DD8AF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1302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F2C253-3A99-4D4E-AA4C-3918A4D5315D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525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F2C253-3A99-4D4E-AA4C-3918A4D5315D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7601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347134" y="287867"/>
            <a:ext cx="5761567" cy="610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eaLnBrk="0" hangingPunct="0"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sz="1333" b="1" dirty="0">
                <a:solidFill>
                  <a:srgbClr val="5F5F5F"/>
                </a:solidFill>
              </a:rPr>
              <a:t>Dr. Christoph Nguyen </a:t>
            </a:r>
          </a:p>
          <a:p>
            <a:pPr eaLnBrk="0" hangingPunct="0"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sz="1333" b="1" dirty="0">
                <a:solidFill>
                  <a:srgbClr val="5F5F5F"/>
                </a:solidFill>
              </a:rPr>
              <a:t>Otto-Suhr-Institut für Politikwissenschaft</a:t>
            </a:r>
          </a:p>
          <a:p>
            <a:pPr eaLnBrk="0" hangingPunct="0"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sz="1333" b="1" dirty="0">
                <a:solidFill>
                  <a:srgbClr val="5F5F5F"/>
                </a:solidFill>
              </a:rPr>
              <a:t>Arbeitsstelle Politisches System Deutschlands</a:t>
            </a:r>
          </a:p>
        </p:txBody>
      </p:sp>
      <p:pic>
        <p:nvPicPr>
          <p:cNvPr id="5" name="Picture 24" descr="Logo_RGB_300dpi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85251" y="143933"/>
            <a:ext cx="2851149" cy="567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3"/>
          <p:cNvSpPr>
            <a:spLocks noChangeArrowheads="1"/>
          </p:cNvSpPr>
          <p:nvPr/>
        </p:nvSpPr>
        <p:spPr bwMode="auto">
          <a:xfrm>
            <a:off x="0" y="6665384"/>
            <a:ext cx="12192000" cy="192616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DE" sz="2400" dirty="0">
              <a:latin typeface="Verdana" pitchFamily="34" charset="0"/>
              <a:cs typeface="+mn-cs"/>
            </a:endParaRPr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213102" y="4616451"/>
            <a:ext cx="8623300" cy="1057275"/>
          </a:xfrm>
        </p:spPr>
        <p:txBody>
          <a:bodyPr lIns="360000"/>
          <a:lstStyle>
            <a:lvl1pPr>
              <a:defRPr sz="2667" b="1" smtClean="0">
                <a:solidFill>
                  <a:srgbClr val="0066CC"/>
                </a:solidFill>
              </a:defRPr>
            </a:lvl1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5060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213100" y="2579689"/>
            <a:ext cx="8636000" cy="1470025"/>
          </a:xfrm>
        </p:spPr>
        <p:txBody>
          <a:bodyPr lIns="360000" anchor="t"/>
          <a:lstStyle>
            <a:lvl1pPr>
              <a:lnSpc>
                <a:spcPct val="100000"/>
              </a:lnSpc>
              <a:defRPr sz="4800" smtClean="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0"/>
          </p:nvPr>
        </p:nvSpPr>
        <p:spPr>
          <a:xfrm>
            <a:off x="4165600" y="6246285"/>
            <a:ext cx="3860800" cy="476249"/>
          </a:xfrm>
        </p:spPr>
        <p:txBody>
          <a:bodyPr/>
          <a:lstStyle>
            <a:lvl1pPr>
              <a:defRPr dirty="0" smtClean="0"/>
            </a:lvl1pPr>
          </a:lstStyle>
          <a:p>
            <a:pPr algn="ctr">
              <a:defRPr/>
            </a:pPr>
            <a:r>
              <a:rPr lang="de-DE" dirty="0"/>
              <a:t>20.04.2017</a:t>
            </a:r>
          </a:p>
        </p:txBody>
      </p:sp>
    </p:spTree>
    <p:extLst>
      <p:ext uri="{BB962C8B-B14F-4D97-AF65-F5344CB8AC3E}">
        <p14:creationId xmlns:p14="http://schemas.microsoft.com/office/powerpoint/2010/main" val="4289858991"/>
      </p:ext>
    </p:extLst>
  </p:cSld>
  <p:clrMapOvr>
    <a:masterClrMapping/>
  </p:clrMapOvr>
  <p:transition spd="slow"/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048758877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976786" y="838200"/>
            <a:ext cx="2880783" cy="5478463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34435" y="838200"/>
            <a:ext cx="8439151" cy="5478463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353871299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67656806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/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75934062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34435" y="1808163"/>
            <a:ext cx="5659967" cy="4508500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2" y="1808163"/>
            <a:ext cx="5659967" cy="4508500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645496553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85955343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39804077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Titel, Datum</a:t>
            </a:r>
          </a:p>
        </p:txBody>
      </p:sp>
    </p:spTree>
    <p:extLst>
      <p:ext uri="{BB962C8B-B14F-4D97-AF65-F5344CB8AC3E}">
        <p14:creationId xmlns:p14="http://schemas.microsoft.com/office/powerpoint/2010/main" val="3915358660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/>
          <a:lstStyle>
            <a:lvl1pPr algn="l">
              <a:defRPr sz="2667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27079688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/>
          <a:lstStyle>
            <a:lvl1pPr algn="l">
              <a:defRPr sz="2667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41118709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0" y="6665384"/>
            <a:ext cx="12192000" cy="192616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DE" sz="2400" dirty="0">
              <a:latin typeface="Verdana" pitchFamily="34" charset="0"/>
              <a:cs typeface="+mn-cs"/>
            </a:endParaRPr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4434" y="1619251"/>
            <a:ext cx="11523133" cy="4861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8916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34434" y="946151"/>
            <a:ext cx="11523133" cy="429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27688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4433" y="6629400"/>
            <a:ext cx="7969251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sz="1333" b="0" dirty="0" smtClean="0">
                <a:solidFill>
                  <a:srgbClr val="5F5F5F"/>
                </a:solidFill>
                <a:cs typeface="+mn-cs"/>
              </a:defRPr>
            </a:lvl1pPr>
          </a:lstStyle>
          <a:p>
            <a:pPr>
              <a:defRPr/>
            </a:pPr>
            <a:r>
              <a:rPr lang="de-DE" dirty="0"/>
              <a:t>Titel, Datum, …</a:t>
            </a:r>
          </a:p>
        </p:txBody>
      </p:sp>
      <p:pic>
        <p:nvPicPr>
          <p:cNvPr id="38918" name="Picture 24" descr="Logo_RGB_300dpi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985251" y="143933"/>
            <a:ext cx="2851149" cy="567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65257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/>
  <p:hf sldNum="0" hdr="0" dt="0"/>
  <p:txStyles>
    <p:titleStyle>
      <a:lvl1pPr algn="l" rtl="0" fontAlgn="base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+mj-lt"/>
          <a:ea typeface="+mj-ea"/>
          <a:cs typeface="+mj-cs"/>
        </a:defRPr>
      </a:lvl1pPr>
      <a:lvl2pPr algn="l" rtl="0" fontAlgn="base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</a:defRPr>
      </a:lvl2pPr>
      <a:lvl3pPr algn="l" rtl="0" fontAlgn="base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</a:defRPr>
      </a:lvl3pPr>
      <a:lvl4pPr algn="l" rtl="0" fontAlgn="base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</a:defRPr>
      </a:lvl4pPr>
      <a:lvl5pPr algn="l" rtl="0" fontAlgn="base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</a:defRPr>
      </a:lvl5pPr>
      <a:lvl6pPr marL="609585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</a:defRPr>
      </a:lvl6pPr>
      <a:lvl7pPr marL="121917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</a:defRPr>
      </a:lvl7pPr>
      <a:lvl8pPr marL="1828754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</a:defRPr>
      </a:lvl8pPr>
      <a:lvl9pPr marL="2438339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</a:defRPr>
      </a:lvl9pPr>
    </p:titleStyle>
    <p:bodyStyle>
      <a:lvl1pPr algn="l" rtl="0" fontAlgn="base">
        <a:lnSpc>
          <a:spcPct val="102000"/>
        </a:lnSpc>
        <a:spcBef>
          <a:spcPts val="667"/>
        </a:spcBef>
        <a:spcAft>
          <a:spcPct val="0"/>
        </a:spcAft>
        <a:buClr>
          <a:srgbClr val="000000"/>
        </a:buClr>
        <a:defRPr>
          <a:solidFill>
            <a:srgbClr val="000000"/>
          </a:solidFill>
          <a:latin typeface="+mn-lt"/>
          <a:ea typeface="+mn-ea"/>
          <a:cs typeface="+mn-cs"/>
        </a:defRPr>
      </a:lvl1pPr>
      <a:lvl2pPr marL="474121" indent="-234945" algn="l" rtl="0" fontAlgn="base">
        <a:lnSpc>
          <a:spcPct val="102000"/>
        </a:lnSpc>
        <a:spcBef>
          <a:spcPts val="667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2pPr>
      <a:lvl3pPr marL="965176" indent="-251878" algn="l" rtl="0" fontAlgn="base">
        <a:lnSpc>
          <a:spcPct val="102000"/>
        </a:lnSpc>
        <a:spcBef>
          <a:spcPts val="667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3pPr>
      <a:lvl4pPr marL="1439297" indent="-234945" algn="l" rtl="0" fontAlgn="base">
        <a:lnSpc>
          <a:spcPct val="102000"/>
        </a:lnSpc>
        <a:spcBef>
          <a:spcPts val="667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4pPr>
      <a:lvl5pPr marL="1913419" indent="-234945" algn="l" rtl="0" fontAlgn="base">
        <a:lnSpc>
          <a:spcPct val="102000"/>
        </a:lnSpc>
        <a:spcBef>
          <a:spcPts val="667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5pPr>
      <a:lvl6pPr marL="2523004" indent="-234945" algn="l" rtl="0" eaLnBrk="1" fontAlgn="base" hangingPunct="1">
        <a:lnSpc>
          <a:spcPct val="102000"/>
        </a:lnSpc>
        <a:spcBef>
          <a:spcPts val="667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6pPr>
      <a:lvl7pPr marL="3132588" indent="-234945" algn="l" rtl="0" eaLnBrk="1" fontAlgn="base" hangingPunct="1">
        <a:lnSpc>
          <a:spcPct val="102000"/>
        </a:lnSpc>
        <a:spcBef>
          <a:spcPts val="667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7pPr>
      <a:lvl8pPr marL="3742173" indent="-234945" algn="l" rtl="0" eaLnBrk="1" fontAlgn="base" hangingPunct="1">
        <a:lnSpc>
          <a:spcPct val="102000"/>
        </a:lnSpc>
        <a:spcBef>
          <a:spcPts val="667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8pPr>
      <a:lvl9pPr marL="4351758" indent="-234945" algn="l" rtl="0" eaLnBrk="1" fontAlgn="base" hangingPunct="1">
        <a:lnSpc>
          <a:spcPct val="102000"/>
        </a:lnSpc>
        <a:spcBef>
          <a:spcPts val="667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jpeg"/><Relationship Id="rId4" Type="http://schemas.openxmlformats.org/officeDocument/2006/relationships/image" Target="../media/image29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Erklärungsansätze der Wahlentscheidung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6228588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67FF5-6C72-44C9-83F1-1AB34B3C7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Soziologische Ansätze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E2AF48-C495-4BDA-B395-D32FDB51D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Erklärungsansätze der Wahlentscheidung</a:t>
            </a:r>
          </a:p>
        </p:txBody>
      </p:sp>
    </p:spTree>
    <p:extLst>
      <p:ext uri="{BB962C8B-B14F-4D97-AF65-F5344CB8AC3E}">
        <p14:creationId xmlns:p14="http://schemas.microsoft.com/office/powerpoint/2010/main" val="3630912108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6407CF-AB91-4DE3-B1B7-0C4EFDD41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Milieu und Soziale Klasse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66D1A63-AE86-43FB-A1B5-217917A5F6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de-DE" dirty="0"/>
              <a:t>Arbeitermilieu</a:t>
            </a:r>
          </a:p>
        </p:txBody>
      </p:sp>
      <p:pic>
        <p:nvPicPr>
          <p:cNvPr id="4100" name="Picture 4" descr="https://www.welt.de/img/politik/deutschland/mobile167042945/2391624147-ci23x11-w1920/Willy-Brandt-2.jpg">
            <a:extLst>
              <a:ext uri="{FF2B5EF4-FFF2-40B4-BE49-F238E27FC236}">
                <a16:creationId xmlns:a16="http://schemas.microsoft.com/office/drawing/2014/main" id="{82AA7F63-E995-4DDA-8C95-452F22F9932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" y="2862836"/>
            <a:ext cx="5386388" cy="257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F4811FB-A91D-4FDE-9792-88D66ED3BA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Konservatives/Christlich</a:t>
            </a:r>
          </a:p>
        </p:txBody>
      </p:sp>
      <p:pic>
        <p:nvPicPr>
          <p:cNvPr id="4102" name="Picture 6" descr="Bildergebnis fÃ¼r csu bierzelt">
            <a:extLst>
              <a:ext uri="{FF2B5EF4-FFF2-40B4-BE49-F238E27FC236}">
                <a16:creationId xmlns:a16="http://schemas.microsoft.com/office/drawing/2014/main" id="{14FB6A70-8A58-4223-A29D-77C34A6D52F9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442" y="2862836"/>
            <a:ext cx="4574362" cy="257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502924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319CB-A112-4AE8-BBED-3946D54AF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Wir wählen die Partei, der wir politisch am nächsten Stehen </a:t>
            </a:r>
          </a:p>
        </p:txBody>
      </p:sp>
      <p:pic>
        <p:nvPicPr>
          <p:cNvPr id="1026" name="Picture 2" descr="Left/Right Scale">
            <a:extLst>
              <a:ext uri="{FF2B5EF4-FFF2-40B4-BE49-F238E27FC236}">
                <a16:creationId xmlns:a16="http://schemas.microsoft.com/office/drawing/2014/main" id="{0076ADE4-DE24-4E1E-8B9C-13CA344154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637" y="2301164"/>
            <a:ext cx="10152726" cy="287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69540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E16C59-1DA6-4545-B4CE-64722F6FC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Milieu und Soziale Klasse 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1A8BDDE3-0744-414A-A888-34118AD246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61134" y="1808163"/>
            <a:ext cx="4732370" cy="4508500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9700C8F-0C47-4FA8-9277-4A07774041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58410" y="1808163"/>
            <a:ext cx="4612542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92060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276AF-4EE0-4ABB-8463-2B6ADD712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48BA98-39CA-421C-83C8-2D5C99B3C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506" y="0"/>
            <a:ext cx="8856910" cy="6633457"/>
          </a:xfrm>
        </p:spPr>
      </p:pic>
    </p:spTree>
    <p:extLst>
      <p:ext uri="{BB962C8B-B14F-4D97-AF65-F5344CB8AC3E}">
        <p14:creationId xmlns:p14="http://schemas.microsoft.com/office/powerpoint/2010/main" val="2970628646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D78B9-AEDB-4209-A51C-2741A5323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Sigma </a:t>
            </a:r>
            <a:r>
              <a:rPr lang="en-US" dirty="0" err="1"/>
              <a:t>Mileu</a:t>
            </a:r>
            <a:r>
              <a:rPr lang="en-US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C94F86-5BA5-46E2-B7CF-231D650A6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7925" y="1826419"/>
            <a:ext cx="729615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956853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1E2938-C815-4BAC-96AD-5456F8219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0BEFB2EE-AAAE-4912-9B5E-213B4B1BF66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21895"/>
            <a:ext cx="12241011" cy="8474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291591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C60F8-232B-4C8B-A912-4FBBDCDDB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A44CC16-9BE9-4B3C-B761-5470047AB83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73935"/>
            <a:ext cx="12192000" cy="844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616117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D8B49-C519-44BD-A984-2990DC3D1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038AA7B-935E-4A37-96FA-B4F78F60D68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791308"/>
            <a:ext cx="12192000" cy="844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775450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8EE088-D5BD-4355-BED4-EFD4D195D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2884FF4B-7C84-4A51-976F-320868E967C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56392"/>
            <a:ext cx="12243808" cy="84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996491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7CF682-6B32-44D1-93DD-E5090BA7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„Einfaches“ Links-Rechtsschema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BCDE-99E2-4526-800E-2D4472A2E1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Erklärungsansätze der Wahlentscheidung</a:t>
            </a:r>
          </a:p>
        </p:txBody>
      </p:sp>
    </p:spTree>
    <p:extLst>
      <p:ext uri="{BB962C8B-B14F-4D97-AF65-F5344CB8AC3E}">
        <p14:creationId xmlns:p14="http://schemas.microsoft.com/office/powerpoint/2010/main" val="1161805562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DD341D1-E884-4F09-9B59-15AF96465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AfD als neue Milieu-Partei 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3C8D7B7-AC78-423A-AA82-78AD1EC1BC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73446" y="1808163"/>
            <a:ext cx="3182470" cy="4508500"/>
          </a:xfrm>
          <a:prstGeom prst="rect">
            <a:avLst/>
          </a:prstGeom>
        </p:spPr>
      </p:pic>
      <p:pic>
        <p:nvPicPr>
          <p:cNvPr id="6148" name="Picture 4" descr="Bildergebnis fÃ¼r rÃ¼ckkehr nach reims">
            <a:extLst>
              <a:ext uri="{FF2B5EF4-FFF2-40B4-BE49-F238E27FC236}">
                <a16:creationId xmlns:a16="http://schemas.microsoft.com/office/drawing/2014/main" id="{372D750A-506F-4134-8E06-9C2FEBFBE97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086" y="1808163"/>
            <a:ext cx="2705100" cy="450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743748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26F77E6-20A7-42D0-AE47-CF2ECB26E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Verbindung zu Dimensionalen Ansätzen </a:t>
            </a:r>
          </a:p>
        </p:txBody>
      </p:sp>
      <p:pic>
        <p:nvPicPr>
          <p:cNvPr id="5122" name="Picture 2" descr="https://bilder2.n-tv.de/img/incoming/crop20068509/2059309467-cImg_4_3-w680/kartoffelwolke.jpg">
            <a:extLst>
              <a:ext uri="{FF2B5EF4-FFF2-40B4-BE49-F238E27FC236}">
                <a16:creationId xmlns:a16="http://schemas.microsoft.com/office/drawing/2014/main" id="{4CD27A9D-1604-459D-8C83-1B75576F3C9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1621631"/>
            <a:ext cx="647700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46896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187F9-7968-47EF-A7D8-19B586F57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Psychologische Ansätze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982DDB-A476-4F79-9C68-297079B96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Erklärungsansätze der Wahlentscheidung</a:t>
            </a:r>
          </a:p>
        </p:txBody>
      </p:sp>
    </p:spTree>
    <p:extLst>
      <p:ext uri="{BB962C8B-B14F-4D97-AF65-F5344CB8AC3E}">
        <p14:creationId xmlns:p14="http://schemas.microsoft.com/office/powerpoint/2010/main" val="3442845034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0269B-DC8E-426B-A121-CEA5BEEC4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Populismus als Werthaltung / Demokratieverständnis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3C6FCE-3693-4EFF-9B30-7AAC66C7D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9693" y="1709487"/>
            <a:ext cx="3340259" cy="48625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F24375-66AE-4523-BD06-5D4251565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887" y="2026193"/>
            <a:ext cx="51435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686463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D5BC-813C-4B0A-8927-D90529241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Emotionen und Protest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DD005E-F2A6-4349-83A6-9305BE5C9B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20" y="1730609"/>
            <a:ext cx="4516071" cy="4516071"/>
          </a:xfrm>
          <a:prstGeom prst="rect">
            <a:avLst/>
          </a:prstGeo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2FEC7E55-D6E7-4F01-8B22-AFECADFD0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262" y="1730609"/>
            <a:ext cx="3402933" cy="4537245"/>
          </a:xfrm>
        </p:spPr>
      </p:pic>
    </p:spTree>
    <p:extLst>
      <p:ext uri="{BB962C8B-B14F-4D97-AF65-F5344CB8AC3E}">
        <p14:creationId xmlns:p14="http://schemas.microsoft.com/office/powerpoint/2010/main" val="2626912529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C2745-2CF3-43DC-9888-1C11BBBCB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7C8A72-9B3B-43FB-8637-9CC005E471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096000" cy="41656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E5BB26-F879-4D04-ABA6-06D93B5B40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5" r="15264"/>
          <a:stretch/>
        </p:blipFill>
        <p:spPr>
          <a:xfrm>
            <a:off x="6096000" y="-558399"/>
            <a:ext cx="6190593" cy="4724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4E684D-CF38-46A9-906A-EE679D592E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14286"/>
            <a:ext cx="3291840" cy="46553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D16249F-0CE2-4555-9556-9212FD24BC6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3014286"/>
            <a:ext cx="3291840" cy="46553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5548B48-C6D7-4067-A364-FB631C33B5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2400"/>
            <a:ext cx="6125883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947928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A01A1-00D1-429B-BAFE-4FB93663C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D2C735-531C-4026-B65C-415D9CC435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096000" cy="42976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C34E62-9921-4C9E-9322-C042256D5A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"/>
            <a:ext cx="6096000" cy="3430772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CC3BE7-381E-4A15-ABFA-6E1B10F5C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6096000" cy="4063008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0FBC75-2CB0-48C0-AE91-F2B57ACE94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429018"/>
            <a:ext cx="6109108" cy="36654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D885AD-97A3-48CB-A149-ECB85278AD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787383"/>
            <a:ext cx="60960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53756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FFD05-4D20-4BAA-93F2-EF0F29FA2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Autoritäre Persönlichkeitsstrukturen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6003DB-BCB0-4638-90CD-B34D1B717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9425" y="1731169"/>
            <a:ext cx="615315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122838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D6B739-C94B-4474-A231-859A0C4E3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Links-Rechts Schema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1B7B57D-F88F-4AC9-9C34-62B4B4FF80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Links		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E9467A-0EBC-452A-A4AE-2E0343B0A4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Wirtschaftlich</a:t>
            </a:r>
          </a:p>
          <a:p>
            <a:pPr marL="931321" lvl="1" indent="-457200">
              <a:buFont typeface="Arial" panose="020B0604020202020204" pitchFamily="34" charset="0"/>
              <a:buChar char="•"/>
            </a:pPr>
            <a:r>
              <a:rPr lang="de-DE" dirty="0"/>
              <a:t>Umverteilungsorientiert </a:t>
            </a:r>
          </a:p>
          <a:p>
            <a:pPr marL="931321" lvl="1" indent="-457200">
              <a:buFont typeface="Arial" panose="020B0604020202020204" pitchFamily="34" charset="0"/>
              <a:buChar char="•"/>
            </a:pPr>
            <a:r>
              <a:rPr lang="de-DE" dirty="0"/>
              <a:t>Öffentliche Kontrolle und Staatsorientiert </a:t>
            </a:r>
          </a:p>
          <a:p>
            <a:pPr marL="931321" lvl="1" indent="-457200">
              <a:buFont typeface="Arial" panose="020B0604020202020204" pitchFamily="34" charset="0"/>
              <a:buChar char="•"/>
            </a:pPr>
            <a:r>
              <a:rPr lang="de-DE" dirty="0"/>
              <a:t>Freiheit von Not  (mehr Sozialleistungen)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(Sozial)</a:t>
            </a:r>
          </a:p>
          <a:p>
            <a:pPr marL="931321" lvl="1" indent="-457200">
              <a:buFont typeface="Arial" panose="020B0604020202020204" pitchFamily="34" charset="0"/>
              <a:buChar char="•"/>
            </a:pPr>
            <a:r>
              <a:rPr lang="de-DE" dirty="0"/>
              <a:t>Gleichheitsorientiert </a:t>
            </a:r>
          </a:p>
          <a:p>
            <a:pPr marL="931321" lvl="1" indent="-457200">
              <a:buFont typeface="Arial" panose="020B0604020202020204" pitchFamily="34" charset="0"/>
              <a:buChar char="•"/>
            </a:pPr>
            <a:r>
              <a:rPr lang="de-DE" dirty="0"/>
              <a:t>Solidarität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0D46AD0-8198-4461-A60B-7D73659C67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Rechts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135FDD3-D1F1-406E-98CE-7B37FCB3EE8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Wirtschaftlich</a:t>
            </a:r>
          </a:p>
          <a:p>
            <a:pPr marL="931321" lvl="1" indent="-457200">
              <a:buFont typeface="Arial" panose="020B0604020202020204" pitchFamily="34" charset="0"/>
              <a:buChar char="•"/>
            </a:pPr>
            <a:r>
              <a:rPr lang="de-DE" dirty="0"/>
              <a:t>Steuerminimierung </a:t>
            </a:r>
          </a:p>
          <a:p>
            <a:pPr marL="931321" lvl="1" indent="-457200">
              <a:buFont typeface="Arial" panose="020B0604020202020204" pitchFamily="34" charset="0"/>
              <a:buChar char="•"/>
            </a:pPr>
            <a:r>
              <a:rPr lang="de-DE" dirty="0"/>
              <a:t>Freie Wirtschaft </a:t>
            </a:r>
          </a:p>
          <a:p>
            <a:pPr marL="931321" lvl="1" indent="-457200">
              <a:buFont typeface="Arial" panose="020B0604020202020204" pitchFamily="34" charset="0"/>
              <a:buChar char="•"/>
            </a:pPr>
            <a:r>
              <a:rPr lang="de-DE" dirty="0"/>
              <a:t>Weniger Einschränkung durch den Staat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(Sozial)</a:t>
            </a:r>
          </a:p>
          <a:p>
            <a:pPr marL="931321" lvl="1" indent="-457200">
              <a:buFont typeface="Arial" panose="020B0604020202020204" pitchFamily="34" charset="0"/>
              <a:buChar char="•"/>
            </a:pPr>
            <a:r>
              <a:rPr lang="de-DE" dirty="0"/>
              <a:t> Konservativ</a:t>
            </a:r>
          </a:p>
          <a:p>
            <a:pPr marL="931321" lvl="1" indent="-457200">
              <a:buFont typeface="Arial" panose="020B0604020202020204" pitchFamily="34" charset="0"/>
              <a:buChar char="•"/>
            </a:pPr>
            <a:r>
              <a:rPr lang="de-DE" dirty="0"/>
              <a:t>Individualistisch </a:t>
            </a:r>
          </a:p>
        </p:txBody>
      </p:sp>
    </p:spTree>
    <p:extLst>
      <p:ext uri="{BB962C8B-B14F-4D97-AF65-F5344CB8AC3E}">
        <p14:creationId xmlns:p14="http://schemas.microsoft.com/office/powerpoint/2010/main" val="397223481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319CB-A112-4AE8-BBED-3946D54AF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Wir wählen die Partei, der wir politisch am nächsten Stehen </a:t>
            </a:r>
          </a:p>
        </p:txBody>
      </p:sp>
      <p:pic>
        <p:nvPicPr>
          <p:cNvPr id="1026" name="Picture 2" descr="Left/Right Scale">
            <a:extLst>
              <a:ext uri="{FF2B5EF4-FFF2-40B4-BE49-F238E27FC236}">
                <a16:creationId xmlns:a16="http://schemas.microsoft.com/office/drawing/2014/main" id="{0076ADE4-DE24-4E1E-8B9C-13CA344154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637" y="2301164"/>
            <a:ext cx="10152726" cy="287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65195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34F2F-6DCA-42CF-9AE4-BE7AF5454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CD91D2-2A35-4C2C-B433-2F4182F5D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9089" y="280105"/>
            <a:ext cx="8313821" cy="629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32270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7CF682-6B32-44D1-93DD-E5090BA7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Dimensionale Modelle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BCDE-99E2-4526-800E-2D4472A2E1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Erklärungsansätze der Wahlentscheidung</a:t>
            </a:r>
          </a:p>
        </p:txBody>
      </p:sp>
    </p:spTree>
    <p:extLst>
      <p:ext uri="{BB962C8B-B14F-4D97-AF65-F5344CB8AC3E}">
        <p14:creationId xmlns:p14="http://schemas.microsoft.com/office/powerpoint/2010/main" val="3311915655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545E6C-9BE6-42FE-81EA-3616D43E5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Sozialkulturelle und Sozialökonomische Dimension </a:t>
            </a:r>
          </a:p>
        </p:txBody>
      </p:sp>
      <p:pic>
        <p:nvPicPr>
          <p:cNvPr id="3074" name="Picture 2" descr="Bildergebnis fÃ¼r parteien dimension">
            <a:extLst>
              <a:ext uri="{FF2B5EF4-FFF2-40B4-BE49-F238E27FC236}">
                <a16:creationId xmlns:a16="http://schemas.microsoft.com/office/drawing/2014/main" id="{E668A05F-5463-439A-9C89-0F4040667D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930" y="1619250"/>
            <a:ext cx="6078140" cy="486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030416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276AF-4EE0-4ABB-8463-2B6ADD712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48BA98-39CA-421C-83C8-2D5C99B3C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506" y="0"/>
            <a:ext cx="8856910" cy="6633457"/>
          </a:xfrm>
        </p:spPr>
      </p:pic>
    </p:spTree>
    <p:extLst>
      <p:ext uri="{BB962C8B-B14F-4D97-AF65-F5344CB8AC3E}">
        <p14:creationId xmlns:p14="http://schemas.microsoft.com/office/powerpoint/2010/main" val="1737280515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428695-2CF6-49F1-BA18-120520C21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Postmaterialistische Werte und Neue </a:t>
            </a:r>
            <a:r>
              <a:rPr lang="de-DE" dirty="0" err="1"/>
              <a:t>Cleavages</a:t>
            </a:r>
            <a:endParaRPr lang="de-DE" dirty="0"/>
          </a:p>
        </p:txBody>
      </p:sp>
      <p:pic>
        <p:nvPicPr>
          <p:cNvPr id="2050" name="Picture 2" descr="Bildergebnis fÃ¼r postmaterial value dimension">
            <a:extLst>
              <a:ext uri="{FF2B5EF4-FFF2-40B4-BE49-F238E27FC236}">
                <a16:creationId xmlns:a16="http://schemas.microsoft.com/office/drawing/2014/main" id="{C836A5E6-806D-4746-9219-5840BF82BA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427" y="1619250"/>
            <a:ext cx="4917147" cy="486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070489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Vorlesung_15080_17.10.13">
  <a:themeElements>
    <a:clrScheme name="FU_Standard-Vorlage_B 1">
      <a:dk1>
        <a:srgbClr val="333333"/>
      </a:dk1>
      <a:lt1>
        <a:srgbClr val="FFFFFF"/>
      </a:lt1>
      <a:dk2>
        <a:srgbClr val="003366"/>
      </a:dk2>
      <a:lt2>
        <a:srgbClr val="808080"/>
      </a:lt2>
      <a:accent1>
        <a:srgbClr val="CCD6E0"/>
      </a:accent1>
      <a:accent2>
        <a:srgbClr val="99CC00"/>
      </a:accent2>
      <a:accent3>
        <a:srgbClr val="FFFFFF"/>
      </a:accent3>
      <a:accent4>
        <a:srgbClr val="2A2A2A"/>
      </a:accent4>
      <a:accent5>
        <a:srgbClr val="E2E8ED"/>
      </a:accent5>
      <a:accent6>
        <a:srgbClr val="8AB900"/>
      </a:accent6>
      <a:hlink>
        <a:srgbClr val="0066CC"/>
      </a:hlink>
      <a:folHlink>
        <a:srgbClr val="003366"/>
      </a:folHlink>
    </a:clrScheme>
    <a:fontScheme name="PPT_Vorlag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_Vorlage 1">
        <a:dk1>
          <a:srgbClr val="333333"/>
        </a:dk1>
        <a:lt1>
          <a:srgbClr val="FFFFFF"/>
        </a:lt1>
        <a:dk2>
          <a:srgbClr val="969696"/>
        </a:dk2>
        <a:lt2>
          <a:srgbClr val="FFFFFF"/>
        </a:lt2>
        <a:accent1>
          <a:srgbClr val="BCC7F6"/>
        </a:accent1>
        <a:accent2>
          <a:srgbClr val="86B600"/>
        </a:accent2>
        <a:accent3>
          <a:srgbClr val="FFFFFF"/>
        </a:accent3>
        <a:accent4>
          <a:srgbClr val="2A2A2A"/>
        </a:accent4>
        <a:accent5>
          <a:srgbClr val="DAE0FA"/>
        </a:accent5>
        <a:accent6>
          <a:srgbClr val="79A500"/>
        </a:accent6>
        <a:hlink>
          <a:srgbClr val="0033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Vorlage 2">
        <a:dk1>
          <a:srgbClr val="333333"/>
        </a:dk1>
        <a:lt1>
          <a:srgbClr val="FFFFFF"/>
        </a:lt1>
        <a:dk2>
          <a:srgbClr val="969696"/>
        </a:dk2>
        <a:lt2>
          <a:srgbClr val="0066CC"/>
        </a:lt2>
        <a:accent1>
          <a:srgbClr val="BCC7F6"/>
        </a:accent1>
        <a:accent2>
          <a:srgbClr val="86B600"/>
        </a:accent2>
        <a:accent3>
          <a:srgbClr val="FFFFFF"/>
        </a:accent3>
        <a:accent4>
          <a:srgbClr val="2A2A2A"/>
        </a:accent4>
        <a:accent5>
          <a:srgbClr val="DAE0FA"/>
        </a:accent5>
        <a:accent6>
          <a:srgbClr val="79A500"/>
        </a:accent6>
        <a:hlink>
          <a:srgbClr val="0033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U_Standard-Vorlage_B 1">
        <a:dk1>
          <a:srgbClr val="333333"/>
        </a:dk1>
        <a:lt1>
          <a:srgbClr val="FFFFFF"/>
        </a:lt1>
        <a:dk2>
          <a:srgbClr val="003366"/>
        </a:dk2>
        <a:lt2>
          <a:srgbClr val="808080"/>
        </a:lt2>
        <a:accent1>
          <a:srgbClr val="CCD6E0"/>
        </a:accent1>
        <a:accent2>
          <a:srgbClr val="99CC00"/>
        </a:accent2>
        <a:accent3>
          <a:srgbClr val="FFFFFF"/>
        </a:accent3>
        <a:accent4>
          <a:srgbClr val="2A2A2A"/>
        </a:accent4>
        <a:accent5>
          <a:srgbClr val="E2E8ED"/>
        </a:accent5>
        <a:accent6>
          <a:srgbClr val="8AB900"/>
        </a:accent6>
        <a:hlink>
          <a:srgbClr val="0066CC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131</Words>
  <Application>Microsoft Office PowerPoint</Application>
  <PresentationFormat>Widescreen</PresentationFormat>
  <Paragraphs>42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Verdana</vt:lpstr>
      <vt:lpstr>Vorlesung_15080_17.10.13</vt:lpstr>
      <vt:lpstr>Erklärungsansätze der Wahlentscheidung</vt:lpstr>
      <vt:lpstr>„Einfaches“ Links-Rechtsschema </vt:lpstr>
      <vt:lpstr>Links-Rechts Schema </vt:lpstr>
      <vt:lpstr>Wir wählen die Partei, der wir politisch am nächsten Stehen </vt:lpstr>
      <vt:lpstr>PowerPoint Presentation</vt:lpstr>
      <vt:lpstr>2 Dimensionale Modelle </vt:lpstr>
      <vt:lpstr>Sozialkulturelle und Sozialökonomische Dimension </vt:lpstr>
      <vt:lpstr>PowerPoint Presentation</vt:lpstr>
      <vt:lpstr>Postmaterialistische Werte und Neue Cleavages</vt:lpstr>
      <vt:lpstr>Soziologische Ansätze </vt:lpstr>
      <vt:lpstr>Milieu und Soziale Klasse </vt:lpstr>
      <vt:lpstr>Wir wählen die Partei, der wir politisch am nächsten Stehen </vt:lpstr>
      <vt:lpstr>Milieu und Soziale Klasse </vt:lpstr>
      <vt:lpstr>PowerPoint Presentation</vt:lpstr>
      <vt:lpstr>Sigma Mileu </vt:lpstr>
      <vt:lpstr>PowerPoint Presentation</vt:lpstr>
      <vt:lpstr>PowerPoint Presentation</vt:lpstr>
      <vt:lpstr>PowerPoint Presentation</vt:lpstr>
      <vt:lpstr>PowerPoint Presentation</vt:lpstr>
      <vt:lpstr>Die AfD als neue Milieu-Partei </vt:lpstr>
      <vt:lpstr>Verbindung zu Dimensionalen Ansätzen </vt:lpstr>
      <vt:lpstr>Psychologische Ansätze </vt:lpstr>
      <vt:lpstr>Populismus als Werthaltung / Demokratieverständnis </vt:lpstr>
      <vt:lpstr>Emotionen und Protest</vt:lpstr>
      <vt:lpstr>PowerPoint Presentation</vt:lpstr>
      <vt:lpstr>PowerPoint Presentation</vt:lpstr>
      <vt:lpstr>Autoritäre Persönlichkeitsstrukturen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</dc:creator>
  <cp:lastModifiedBy>C C</cp:lastModifiedBy>
  <cp:revision>29</cp:revision>
  <dcterms:created xsi:type="dcterms:W3CDTF">2018-11-23T11:17:50Z</dcterms:created>
  <dcterms:modified xsi:type="dcterms:W3CDTF">2020-12-02T11:33:00Z</dcterms:modified>
</cp:coreProperties>
</file>